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80" r:id="rId5"/>
    <p:sldId id="273" r:id="rId6"/>
    <p:sldId id="282" r:id="rId7"/>
    <p:sldId id="300" r:id="rId8"/>
    <p:sldId id="269" r:id="rId9"/>
    <p:sldId id="279" r:id="rId10"/>
    <p:sldId id="281" r:id="rId11"/>
    <p:sldId id="288" r:id="rId12"/>
    <p:sldId id="276" r:id="rId13"/>
    <p:sldId id="284" r:id="rId14"/>
    <p:sldId id="287" r:id="rId15"/>
    <p:sldId id="283" r:id="rId16"/>
    <p:sldId id="277" r:id="rId17"/>
    <p:sldId id="285" r:id="rId18"/>
    <p:sldId id="297" r:id="rId19"/>
    <p:sldId id="291" r:id="rId20"/>
    <p:sldId id="292" r:id="rId21"/>
    <p:sldId id="289" r:id="rId22"/>
    <p:sldId id="278" r:id="rId23"/>
    <p:sldId id="290" r:id="rId24"/>
    <p:sldId id="293" r:id="rId25"/>
    <p:sldId id="298" r:id="rId26"/>
    <p:sldId id="299" r:id="rId27"/>
    <p:sldId id="296" r:id="rId28"/>
    <p:sldId id="294" r:id="rId29"/>
    <p:sldId id="295" r:id="rId30"/>
    <p:sldId id="261" r:id="rId31"/>
  </p:sldIdLst>
  <p:sldSz cx="18288000" cy="10287000"/>
  <p:notesSz cx="6858000" cy="9144000"/>
  <p:embeddedFontLst>
    <p:embeddedFont>
      <p:font typeface="Arita Dotum Bold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576" userDrawn="1">
          <p15:clr>
            <a:srgbClr val="A4A3A4"/>
          </p15:clr>
        </p15:guide>
        <p15:guide id="3" orient="horz" pos="6072" userDrawn="1">
          <p15:clr>
            <a:srgbClr val="A4A3A4"/>
          </p15:clr>
        </p15:guide>
        <p15:guide id="4" pos="10992" userDrawn="1">
          <p15:clr>
            <a:srgbClr val="A4A3A4"/>
          </p15:clr>
        </p15:guide>
        <p15:guide id="5" pos="8352" userDrawn="1">
          <p15:clr>
            <a:srgbClr val="A4A3A4"/>
          </p15:clr>
        </p15:guide>
        <p15:guide id="6" orient="horz" pos="2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84"/>
      </p:cViewPr>
      <p:guideLst>
        <p:guide orient="horz" pos="1224"/>
        <p:guide pos="576"/>
        <p:guide orient="horz" pos="6072"/>
        <p:guide pos="10992"/>
        <p:guide pos="8352"/>
        <p:guide orient="horz" pos="2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AF36E-92C9-4A1D-A4B6-5CD3A3652CE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B0A26-548F-4FFB-86B4-5F50A046B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4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B0A26-548F-4FFB-86B4-5F50A046B0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1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B0A26-548F-4FFB-86B4-5F50A046B0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8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svg"/><Relationship Id="rId3" Type="http://schemas.openxmlformats.org/officeDocument/2006/relationships/image" Target="../media/image29.svg"/><Relationship Id="rId7" Type="http://schemas.openxmlformats.org/officeDocument/2006/relationships/image" Target="../media/image32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4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5" Type="http://schemas.openxmlformats.org/officeDocument/2006/relationships/image" Target="../media/image38.svg"/><Relationship Id="rId10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33.sv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62200" y="8090431"/>
            <a:ext cx="7552705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142357" y="563932"/>
              <a:ext cx="5432627" cy="586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r>
                <a:rPr lang="ko-KR" altLang="en-US" sz="4900" b="1" dirty="0" err="1">
                  <a:solidFill>
                    <a:srgbClr val="000000"/>
                  </a:solidFill>
                  <a:ea typeface="Arita Dotum Medium"/>
                </a:rPr>
                <a:t>남기문</a:t>
              </a:r>
              <a:endParaRPr lang="en-US" sz="4900" b="1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437079" y="2096128"/>
            <a:ext cx="7946241" cy="3941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599"/>
              </a:lnSpc>
            </a:pPr>
            <a:r>
              <a:rPr lang="ko-KR" altLang="en-US" sz="12999" spc="155" dirty="0">
                <a:solidFill>
                  <a:srgbClr val="003EA8"/>
                </a:solidFill>
                <a:ea typeface="Arita Dotum Bold"/>
              </a:rPr>
              <a:t>교통</a:t>
            </a:r>
            <a:endParaRPr lang="en-US" altLang="ko-KR" sz="12999" spc="155" dirty="0">
              <a:solidFill>
                <a:srgbClr val="003EA8"/>
              </a:solidFill>
              <a:ea typeface="Arita Dotum Bold"/>
            </a:endParaRPr>
          </a:p>
          <a:p>
            <a:pPr>
              <a:lnSpc>
                <a:spcPts val="15599"/>
              </a:lnSpc>
            </a:pPr>
            <a:r>
              <a:rPr lang="ko-KR" altLang="en-US" sz="12999" spc="155" dirty="0">
                <a:solidFill>
                  <a:srgbClr val="003EA8"/>
                </a:solidFill>
                <a:ea typeface="Arita Dotum Bold"/>
              </a:rPr>
              <a:t>프로젝트</a:t>
            </a:r>
            <a:endParaRPr lang="en-US" sz="12999" spc="155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FB0F6174-31F0-DE8D-42B9-C11BEB8A71D4}"/>
              </a:ext>
            </a:extLst>
          </p:cNvPr>
          <p:cNvSpPr/>
          <p:nvPr/>
        </p:nvSpPr>
        <p:spPr>
          <a:xfrm>
            <a:off x="2541681" y="8306686"/>
            <a:ext cx="730942" cy="494382"/>
          </a:xfrm>
          <a:custGeom>
            <a:avLst/>
            <a:gdLst/>
            <a:ahLst/>
            <a:cxnLst/>
            <a:rect l="l" t="t" r="r" b="b"/>
            <a:pathLst>
              <a:path w="974589" h="659177">
                <a:moveTo>
                  <a:pt x="0" y="0"/>
                </a:moveTo>
                <a:lnTo>
                  <a:pt x="974589" y="0"/>
                </a:lnTo>
                <a:lnTo>
                  <a:pt x="974589" y="659177"/>
                </a:lnTo>
                <a:lnTo>
                  <a:pt x="0" y="6591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B53F0A97-B20B-AF83-EC23-A83B3D28CCE8}"/>
              </a:ext>
            </a:extLst>
          </p:cNvPr>
          <p:cNvSpPr/>
          <p:nvPr/>
        </p:nvSpPr>
        <p:spPr>
          <a:xfrm>
            <a:off x="10972800" y="4356840"/>
            <a:ext cx="5778474" cy="4507210"/>
          </a:xfrm>
          <a:custGeom>
            <a:avLst/>
            <a:gdLst/>
            <a:ahLst/>
            <a:cxnLst/>
            <a:rect l="l" t="t" r="r" b="b"/>
            <a:pathLst>
              <a:path w="5778474" h="4507210">
                <a:moveTo>
                  <a:pt x="0" y="0"/>
                </a:moveTo>
                <a:lnTo>
                  <a:pt x="5778474" y="0"/>
                </a:lnTo>
                <a:lnTo>
                  <a:pt x="5778474" y="4507210"/>
                </a:lnTo>
                <a:lnTo>
                  <a:pt x="0" y="4507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71E33FE-8E85-D062-0B04-146790F9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64" y="5676899"/>
            <a:ext cx="12329337" cy="3962401"/>
          </a:xfrm>
          <a:prstGeom prst="rect">
            <a:avLst/>
          </a:prstGeom>
        </p:spPr>
      </p:pic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2.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최근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6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개년 교통사고 사상자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부상자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사망자 조회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7297B-B248-E2FE-4848-A9E8D16330E8}"/>
              </a:ext>
            </a:extLst>
          </p:cNvPr>
          <p:cNvSpPr/>
          <p:nvPr/>
        </p:nvSpPr>
        <p:spPr>
          <a:xfrm>
            <a:off x="1219200" y="6338047"/>
            <a:ext cx="10591800" cy="2615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0617FB-E263-DAD6-30C1-B63346E2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3100"/>
            <a:ext cx="12338302" cy="3352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FBC4-9B7A-A811-8F05-675EBAF84F4F}"/>
              </a:ext>
            </a:extLst>
          </p:cNvPr>
          <p:cNvSpPr/>
          <p:nvPr/>
        </p:nvSpPr>
        <p:spPr>
          <a:xfrm>
            <a:off x="1295400" y="2680447"/>
            <a:ext cx="9982200" cy="2234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65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3.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 통계</a:t>
            </a:r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1)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개발 환경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AD203-B737-BD1B-CBDF-C79DD10A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55026"/>
            <a:ext cx="4135127" cy="44137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C95840-E4F2-E3E0-8D8F-424C678BAF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873" y="6438900"/>
            <a:ext cx="3830327" cy="1384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5E6AD1-1F2F-A9F6-0DF0-31B21C865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3278659"/>
            <a:ext cx="2783090" cy="2972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2B3C7-03DB-F7C5-FAF8-4CA89E79C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781300"/>
            <a:ext cx="4696021" cy="48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6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지자체별 교통사고 통계">
            <a:hlinkClick r:id="" action="ppaction://media"/>
            <a:extLst>
              <a:ext uri="{FF2B5EF4-FFF2-40B4-BE49-F238E27FC236}">
                <a16:creationId xmlns:a16="http://schemas.microsoft.com/office/drawing/2014/main" id="{FF5FD42A-6598-FF3F-E87E-EC5F316245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943100"/>
            <a:ext cx="8305800" cy="7696200"/>
          </a:xfrm>
          <a:prstGeom prst="rect">
            <a:avLst/>
          </a:prstGeom>
        </p:spPr>
      </p:pic>
      <p:sp>
        <p:nvSpPr>
          <p:cNvPr id="4" name="TextBox 28">
            <a:extLst>
              <a:ext uri="{FF2B5EF4-FFF2-40B4-BE49-F238E27FC236}">
                <a16:creationId xmlns:a16="http://schemas.microsoft.com/office/drawing/2014/main" id="{394CFADD-2A51-0C55-0749-00527796905A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3.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 통계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2)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시연 영상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175315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3.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 통계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95790-3D8D-D190-89B0-FD01796B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628900"/>
            <a:ext cx="12335435" cy="6524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12B097-177A-739D-F5D5-C47614D34D08}"/>
              </a:ext>
            </a:extLst>
          </p:cNvPr>
          <p:cNvSpPr txBox="1"/>
          <p:nvPr/>
        </p:nvSpPr>
        <p:spPr>
          <a:xfrm>
            <a:off x="914400" y="1943100"/>
            <a:ext cx="3127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HTML</a:t>
            </a:r>
            <a:r>
              <a:rPr lang="ko-KR" altLang="en-US" sz="3000" dirty="0">
                <a:solidFill>
                  <a:srgbClr val="FF0000"/>
                </a:solidFill>
              </a:rPr>
              <a:t> </a:t>
            </a:r>
            <a:r>
              <a:rPr lang="en-US" altLang="ko-KR" sz="3000" dirty="0">
                <a:solidFill>
                  <a:srgbClr val="FF0000"/>
                </a:solidFill>
              </a:rPr>
              <a:t>JSON</a:t>
            </a:r>
            <a:r>
              <a:rPr lang="ko-KR" altLang="en-US" sz="3000" dirty="0">
                <a:solidFill>
                  <a:srgbClr val="FF0000"/>
                </a:solidFill>
              </a:rPr>
              <a:t> 파싱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83CB2-4A20-BCA9-1DA8-DA8BFA3CD314}"/>
              </a:ext>
            </a:extLst>
          </p:cNvPr>
          <p:cNvSpPr/>
          <p:nvPr/>
        </p:nvSpPr>
        <p:spPr>
          <a:xfrm>
            <a:off x="1508310" y="5600700"/>
            <a:ext cx="11750489" cy="3570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4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3.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 통계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2B097-177A-739D-F5D5-C47614D34D08}"/>
              </a:ext>
            </a:extLst>
          </p:cNvPr>
          <p:cNvSpPr txBox="1"/>
          <p:nvPr/>
        </p:nvSpPr>
        <p:spPr>
          <a:xfrm>
            <a:off x="914400" y="2247900"/>
            <a:ext cx="3127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HTML</a:t>
            </a:r>
            <a:r>
              <a:rPr lang="ko-KR" altLang="en-US" sz="3000" dirty="0">
                <a:solidFill>
                  <a:srgbClr val="FF0000"/>
                </a:solidFill>
              </a:rPr>
              <a:t> </a:t>
            </a:r>
            <a:r>
              <a:rPr lang="en-US" altLang="ko-KR" sz="3000" dirty="0">
                <a:solidFill>
                  <a:srgbClr val="FF0000"/>
                </a:solidFill>
              </a:rPr>
              <a:t>JSON</a:t>
            </a:r>
            <a:r>
              <a:rPr lang="ko-KR" altLang="en-US" sz="3000" dirty="0">
                <a:solidFill>
                  <a:srgbClr val="FF0000"/>
                </a:solidFill>
              </a:rPr>
              <a:t> 파싱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ECFA56-A061-4109-17BF-1ABD2CDB8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801898"/>
            <a:ext cx="7235471" cy="68374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95A02A-B9E1-762A-0814-2E73A35AD82E}"/>
              </a:ext>
            </a:extLst>
          </p:cNvPr>
          <p:cNvSpPr/>
          <p:nvPr/>
        </p:nvSpPr>
        <p:spPr>
          <a:xfrm>
            <a:off x="990601" y="3799701"/>
            <a:ext cx="6629400" cy="2943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21D45F-07EA-1597-2F2A-FC0BE9FC8EAE}"/>
              </a:ext>
            </a:extLst>
          </p:cNvPr>
          <p:cNvSpPr/>
          <p:nvPr/>
        </p:nvSpPr>
        <p:spPr>
          <a:xfrm>
            <a:off x="990600" y="6743700"/>
            <a:ext cx="7159270" cy="2943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4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4.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사고다발지역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TOP3</a:t>
            </a: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1)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개발 환경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42B3C7-03DB-F7C5-FAF8-4CA89E79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781299"/>
            <a:ext cx="4696021" cy="4845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459520-51C0-A6CA-9CF7-CAADFCBF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029978"/>
            <a:ext cx="4688350" cy="43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0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지자체별 사고다발지역 TOP3">
            <a:hlinkClick r:id="" action="ppaction://media"/>
            <a:extLst>
              <a:ext uri="{FF2B5EF4-FFF2-40B4-BE49-F238E27FC236}">
                <a16:creationId xmlns:a16="http://schemas.microsoft.com/office/drawing/2014/main" id="{E8BA8901-C0D0-FD27-8C4D-B651427C7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328" y="1943100"/>
            <a:ext cx="12326472" cy="7696200"/>
          </a:xfrm>
          <a:prstGeom prst="rect">
            <a:avLst/>
          </a:prstGeom>
        </p:spPr>
      </p:pic>
      <p:sp>
        <p:nvSpPr>
          <p:cNvPr id="5" name="TextBox 28">
            <a:extLst>
              <a:ext uri="{FF2B5EF4-FFF2-40B4-BE49-F238E27FC236}">
                <a16:creationId xmlns:a16="http://schemas.microsoft.com/office/drawing/2014/main" id="{54D73500-2AA6-9CC8-42D7-6F0FAFAE5727}"/>
              </a:ext>
            </a:extLst>
          </p:cNvPr>
          <p:cNvSpPr txBox="1"/>
          <p:nvPr/>
        </p:nvSpPr>
        <p:spPr>
          <a:xfrm>
            <a:off x="914400" y="434788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4.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사고다발지역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TOP3</a:t>
            </a: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2)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시연 영상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31785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4.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사고다발지역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TOP3</a:t>
            </a: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F94F7-CAC5-449C-F0E1-D28A22783497}"/>
              </a:ext>
            </a:extLst>
          </p:cNvPr>
          <p:cNvSpPr txBox="1"/>
          <p:nvPr/>
        </p:nvSpPr>
        <p:spPr>
          <a:xfrm>
            <a:off x="914400" y="1943100"/>
            <a:ext cx="69894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</a:t>
            </a:r>
            <a:r>
              <a:rPr lang="ko-KR" altLang="en-US" sz="3000" dirty="0">
                <a:solidFill>
                  <a:srgbClr val="FF0000"/>
                </a:solidFill>
              </a:rPr>
              <a:t>시 </a:t>
            </a:r>
            <a:r>
              <a:rPr lang="en-US" altLang="ko-KR" sz="3000" dirty="0">
                <a:solidFill>
                  <a:srgbClr val="FF0000"/>
                </a:solidFill>
              </a:rPr>
              <a:t>/ </a:t>
            </a:r>
            <a:r>
              <a:rPr lang="ko-KR" altLang="en-US" sz="3000" dirty="0">
                <a:solidFill>
                  <a:srgbClr val="FF0000"/>
                </a:solidFill>
              </a:rPr>
              <a:t>도 정보를 변경할 때 실행되는 소스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BAC10F-436F-B910-4C54-56CBA771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3699"/>
            <a:ext cx="12344400" cy="50492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0052D9-FD7A-DE79-6D01-ABDF14716FD2}"/>
              </a:ext>
            </a:extLst>
          </p:cNvPr>
          <p:cNvSpPr/>
          <p:nvPr/>
        </p:nvSpPr>
        <p:spPr>
          <a:xfrm>
            <a:off x="1219200" y="3960636"/>
            <a:ext cx="11887200" cy="3697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26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4.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사고다발지역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TOP3</a:t>
            </a: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F94F7-CAC5-449C-F0E1-D28A22783497}"/>
              </a:ext>
            </a:extLst>
          </p:cNvPr>
          <p:cNvSpPr txBox="1"/>
          <p:nvPr/>
        </p:nvSpPr>
        <p:spPr>
          <a:xfrm>
            <a:off x="914400" y="1943100"/>
            <a:ext cx="3127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HTML</a:t>
            </a:r>
            <a:r>
              <a:rPr lang="ko-KR" altLang="en-US" sz="3000" dirty="0">
                <a:solidFill>
                  <a:srgbClr val="FF0000"/>
                </a:solidFill>
              </a:rPr>
              <a:t> </a:t>
            </a:r>
            <a:r>
              <a:rPr lang="en-US" altLang="ko-KR" sz="3000" dirty="0">
                <a:solidFill>
                  <a:srgbClr val="FF0000"/>
                </a:solidFill>
              </a:rPr>
              <a:t>JSON</a:t>
            </a:r>
            <a:r>
              <a:rPr lang="ko-KR" altLang="en-US" sz="3000" dirty="0">
                <a:solidFill>
                  <a:srgbClr val="FF0000"/>
                </a:solidFill>
              </a:rPr>
              <a:t> 파싱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26B69B-37B1-3F01-0F24-D9470893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90693"/>
            <a:ext cx="7358711" cy="684860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86C531-8ABC-A488-0ABF-1D0263A0EF5F}"/>
              </a:ext>
            </a:extLst>
          </p:cNvPr>
          <p:cNvSpPr/>
          <p:nvPr/>
        </p:nvSpPr>
        <p:spPr>
          <a:xfrm>
            <a:off x="1279055" y="5905500"/>
            <a:ext cx="4893145" cy="3200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B300F4-60B5-64BA-C9A5-24337978A961}"/>
              </a:ext>
            </a:extLst>
          </p:cNvPr>
          <p:cNvSpPr/>
          <p:nvPr/>
        </p:nvSpPr>
        <p:spPr>
          <a:xfrm>
            <a:off x="1447801" y="2790693"/>
            <a:ext cx="2209800" cy="295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20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4.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사고다발지역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TOP3</a:t>
            </a: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E8832A-D31C-80BB-DE1B-D144D4D2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4714"/>
            <a:ext cx="12344400" cy="67845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EAEF75-1EDC-7018-2C76-FE87FE55C268}"/>
              </a:ext>
            </a:extLst>
          </p:cNvPr>
          <p:cNvSpPr/>
          <p:nvPr/>
        </p:nvSpPr>
        <p:spPr>
          <a:xfrm>
            <a:off x="1219200" y="5116061"/>
            <a:ext cx="11887200" cy="160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7A8055-8F69-D150-63FA-699CFEF911F5}"/>
              </a:ext>
            </a:extLst>
          </p:cNvPr>
          <p:cNvSpPr/>
          <p:nvPr/>
        </p:nvSpPr>
        <p:spPr>
          <a:xfrm>
            <a:off x="5867400" y="7601578"/>
            <a:ext cx="3505200" cy="486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ECD61-155C-AACE-FE0E-BEA96FFEF1F4}"/>
              </a:ext>
            </a:extLst>
          </p:cNvPr>
          <p:cNvSpPr txBox="1"/>
          <p:nvPr/>
        </p:nvSpPr>
        <p:spPr>
          <a:xfrm>
            <a:off x="914400" y="1943100"/>
            <a:ext cx="8686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</a:t>
            </a:r>
            <a:r>
              <a:rPr lang="ko-KR" altLang="en-US" sz="3000" dirty="0">
                <a:solidFill>
                  <a:srgbClr val="FF0000"/>
                </a:solidFill>
              </a:rPr>
              <a:t> </a:t>
            </a:r>
            <a:r>
              <a:rPr lang="ko-KR" altLang="en-US" sz="3000" dirty="0" err="1">
                <a:solidFill>
                  <a:srgbClr val="FF0000"/>
                </a:solidFill>
              </a:rPr>
              <a:t>카카오맵에</a:t>
            </a:r>
            <a:r>
              <a:rPr lang="ko-KR" altLang="en-US" sz="3000" dirty="0">
                <a:solidFill>
                  <a:srgbClr val="FF0000"/>
                </a:solidFill>
              </a:rPr>
              <a:t> 위도</a:t>
            </a:r>
            <a:r>
              <a:rPr lang="en-US" altLang="ko-KR" sz="3000" dirty="0">
                <a:solidFill>
                  <a:srgbClr val="FF0000"/>
                </a:solidFill>
              </a:rPr>
              <a:t>, </a:t>
            </a:r>
            <a:r>
              <a:rPr lang="ko-KR" altLang="en-US" sz="3000" dirty="0">
                <a:solidFill>
                  <a:srgbClr val="FF0000"/>
                </a:solidFill>
              </a:rPr>
              <a:t>경도를 기준으로 마커 표시하기</a:t>
            </a:r>
          </a:p>
        </p:txBody>
      </p:sp>
    </p:spTree>
    <p:extLst>
      <p:ext uri="{BB962C8B-B14F-4D97-AF65-F5344CB8AC3E}">
        <p14:creationId xmlns:p14="http://schemas.microsoft.com/office/powerpoint/2010/main" val="166485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19294" y="2910273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429000" y="4732936"/>
            <a:ext cx="12170286" cy="42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003EA8"/>
                </a:solidFill>
                <a:ea typeface="Arita Dotum Bold"/>
              </a:rPr>
              <a:t>개발 화면 소개</a:t>
            </a:r>
            <a:endParaRPr lang="en-US" altLang="ko-KR" sz="4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50988" y="4457700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19400" y="5995655"/>
            <a:ext cx="766091" cy="75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4000" dirty="0">
                <a:solidFill>
                  <a:srgbClr val="7030A0"/>
                </a:solidFill>
                <a:latin typeface="Arita Dotum Bold"/>
              </a:rPr>
              <a:t>2)</a:t>
            </a: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8E8078FA-0990-44FB-5ACB-2162B9223BDC}"/>
              </a:ext>
            </a:extLst>
          </p:cNvPr>
          <p:cNvSpPr txBox="1"/>
          <p:nvPr/>
        </p:nvSpPr>
        <p:spPr>
          <a:xfrm>
            <a:off x="3685474" y="6341433"/>
            <a:ext cx="12170286" cy="83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7030A0"/>
                </a:solidFill>
                <a:ea typeface="Arita Dotum Bold"/>
              </a:rPr>
              <a:t>최근 </a:t>
            </a:r>
            <a:r>
              <a:rPr lang="en-US" altLang="ko-KR" sz="4000" dirty="0">
                <a:solidFill>
                  <a:srgbClr val="7030A0"/>
                </a:solidFill>
                <a:ea typeface="Arita Dotum Bold"/>
              </a:rPr>
              <a:t>6</a:t>
            </a:r>
            <a:r>
              <a:rPr lang="ko-KR" altLang="en-US" sz="4000" dirty="0">
                <a:solidFill>
                  <a:srgbClr val="7030A0"/>
                </a:solidFill>
                <a:ea typeface="Arita Dotum Bold"/>
              </a:rPr>
              <a:t>개년 교통사고 사상자 </a:t>
            </a:r>
            <a:r>
              <a:rPr lang="en-US" altLang="ko-KR" sz="4000" dirty="0">
                <a:solidFill>
                  <a:srgbClr val="7030A0"/>
                </a:solidFill>
                <a:ea typeface="Arita Dotum Bold"/>
              </a:rPr>
              <a:t>/ </a:t>
            </a:r>
            <a:r>
              <a:rPr lang="ko-KR" altLang="en-US" sz="4000" dirty="0">
                <a:solidFill>
                  <a:srgbClr val="7030A0"/>
                </a:solidFill>
                <a:ea typeface="Arita Dotum Bold"/>
              </a:rPr>
              <a:t>부상자 </a:t>
            </a:r>
            <a:r>
              <a:rPr lang="en-US" altLang="ko-KR" sz="4000" dirty="0">
                <a:solidFill>
                  <a:srgbClr val="7030A0"/>
                </a:solidFill>
                <a:ea typeface="Arita Dotum Bold"/>
              </a:rPr>
              <a:t>/ </a:t>
            </a:r>
            <a:r>
              <a:rPr lang="ko-KR" altLang="en-US" sz="4000" dirty="0">
                <a:solidFill>
                  <a:srgbClr val="7030A0"/>
                </a:solidFill>
                <a:ea typeface="Arita Dotum Bold"/>
              </a:rPr>
              <a:t>사망자 조회</a:t>
            </a:r>
            <a:endParaRPr lang="en-US" altLang="ko-KR" sz="4000" dirty="0">
              <a:solidFill>
                <a:srgbClr val="7030A0"/>
              </a:solidFill>
              <a:ea typeface="Arita Dotum Bold"/>
            </a:endParaRPr>
          </a:p>
          <a:p>
            <a:pPr>
              <a:lnSpc>
                <a:spcPts val="3079"/>
              </a:lnSpc>
            </a:pPr>
            <a:endParaRPr lang="en-US" altLang="ko-KR" sz="4000" dirty="0">
              <a:solidFill>
                <a:srgbClr val="7030A0"/>
              </a:solidFill>
              <a:ea typeface="Arita Dotum Bold"/>
            </a:endParaRPr>
          </a:p>
        </p:txBody>
      </p:sp>
      <p:sp>
        <p:nvSpPr>
          <p:cNvPr id="40" name="TextBox 27">
            <a:extLst>
              <a:ext uri="{FF2B5EF4-FFF2-40B4-BE49-F238E27FC236}">
                <a16:creationId xmlns:a16="http://schemas.microsoft.com/office/drawing/2014/main" id="{059608D1-E66B-426B-EA7D-A3727F821C0C}"/>
              </a:ext>
            </a:extLst>
          </p:cNvPr>
          <p:cNvSpPr txBox="1"/>
          <p:nvPr/>
        </p:nvSpPr>
        <p:spPr>
          <a:xfrm>
            <a:off x="3685474" y="7198098"/>
            <a:ext cx="12170286" cy="42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7030A0"/>
                </a:solidFill>
                <a:ea typeface="Arita Dotum Bold"/>
              </a:rPr>
              <a:t>지자체별 사고 통계</a:t>
            </a:r>
            <a:endParaRPr lang="en-US" altLang="ko-KR" sz="4000" dirty="0">
              <a:solidFill>
                <a:srgbClr val="7030A0"/>
              </a:solidFill>
              <a:ea typeface="Arita Dotum Bold"/>
            </a:endParaRP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25424033-E565-5157-C5EB-203F929AB0FF}"/>
              </a:ext>
            </a:extLst>
          </p:cNvPr>
          <p:cNvSpPr txBox="1"/>
          <p:nvPr/>
        </p:nvSpPr>
        <p:spPr>
          <a:xfrm>
            <a:off x="3640294" y="7995478"/>
            <a:ext cx="12170286" cy="42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7030A0"/>
                </a:solidFill>
                <a:ea typeface="Arita Dotum Bold"/>
              </a:rPr>
              <a:t>지자체별 사고다발지역 </a:t>
            </a:r>
            <a:r>
              <a:rPr lang="en-US" altLang="ko-KR" sz="4000" dirty="0">
                <a:solidFill>
                  <a:srgbClr val="7030A0"/>
                </a:solidFill>
                <a:ea typeface="Arita Dotum Bold"/>
              </a:rPr>
              <a:t>TOP 3</a:t>
            </a:r>
          </a:p>
        </p:txBody>
      </p:sp>
      <p:sp>
        <p:nvSpPr>
          <p:cNvPr id="43" name="TextBox 14">
            <a:extLst>
              <a:ext uri="{FF2B5EF4-FFF2-40B4-BE49-F238E27FC236}">
                <a16:creationId xmlns:a16="http://schemas.microsoft.com/office/drawing/2014/main" id="{6305ADED-2E72-D574-B007-3C33E9801F57}"/>
              </a:ext>
            </a:extLst>
          </p:cNvPr>
          <p:cNvSpPr txBox="1"/>
          <p:nvPr/>
        </p:nvSpPr>
        <p:spPr>
          <a:xfrm>
            <a:off x="2460195" y="571500"/>
            <a:ext cx="13395565" cy="13811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>
                <a:solidFill>
                  <a:srgbClr val="003EA8"/>
                </a:solidFill>
                <a:ea typeface="Arita Dotum Bold"/>
              </a:rPr>
              <a:t>목차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4AB248F4-FC08-418C-DA9F-88F5C2573399}"/>
              </a:ext>
            </a:extLst>
          </p:cNvPr>
          <p:cNvSpPr txBox="1"/>
          <p:nvPr/>
        </p:nvSpPr>
        <p:spPr>
          <a:xfrm>
            <a:off x="3432000" y="3990880"/>
            <a:ext cx="12170286" cy="42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003EA8"/>
                </a:solidFill>
                <a:ea typeface="Arita Dotum Bold"/>
              </a:rPr>
              <a:t>전체 개발 환경</a:t>
            </a:r>
            <a:endParaRPr lang="en-US" altLang="ko-KR" sz="4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DCE3032E-74BE-7814-8A59-2370369E4DCE}"/>
              </a:ext>
            </a:extLst>
          </p:cNvPr>
          <p:cNvSpPr txBox="1"/>
          <p:nvPr/>
        </p:nvSpPr>
        <p:spPr>
          <a:xfrm>
            <a:off x="1653988" y="3695700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AAD00F21-EBA9-05F3-8ADD-42FB538D9166}"/>
              </a:ext>
            </a:extLst>
          </p:cNvPr>
          <p:cNvSpPr txBox="1"/>
          <p:nvPr/>
        </p:nvSpPr>
        <p:spPr>
          <a:xfrm>
            <a:off x="3437267" y="3228880"/>
            <a:ext cx="12170286" cy="42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003EA8"/>
                </a:solidFill>
                <a:ea typeface="Arita Dotum Bold"/>
              </a:rPr>
              <a:t>주제 소개</a:t>
            </a:r>
            <a:endParaRPr lang="en-US" altLang="ko-KR" sz="4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D1692BDD-5F16-D388-F2DD-D5F915A6A591}"/>
              </a:ext>
            </a:extLst>
          </p:cNvPr>
          <p:cNvSpPr txBox="1"/>
          <p:nvPr/>
        </p:nvSpPr>
        <p:spPr>
          <a:xfrm>
            <a:off x="1659255" y="2933700"/>
            <a:ext cx="766091" cy="91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7EDC73EC-EFEE-32A7-2B3F-EDA239103999}"/>
              </a:ext>
            </a:extLst>
          </p:cNvPr>
          <p:cNvSpPr txBox="1"/>
          <p:nvPr/>
        </p:nvSpPr>
        <p:spPr>
          <a:xfrm>
            <a:off x="3650348" y="8828502"/>
            <a:ext cx="12170286" cy="42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7030A0"/>
                </a:solidFill>
                <a:ea typeface="Arita Dotum Bold"/>
              </a:rPr>
              <a:t>실시간 교통사고 </a:t>
            </a:r>
            <a:r>
              <a:rPr lang="en-US" altLang="ko-KR" sz="4000" dirty="0">
                <a:solidFill>
                  <a:srgbClr val="7030A0"/>
                </a:solidFill>
                <a:ea typeface="Arita Dotum Bold"/>
              </a:rPr>
              <a:t>/ </a:t>
            </a:r>
            <a:r>
              <a:rPr lang="ko-KR" altLang="en-US" sz="4000" dirty="0">
                <a:solidFill>
                  <a:srgbClr val="7030A0"/>
                </a:solidFill>
                <a:ea typeface="Arita Dotum Bold"/>
              </a:rPr>
              <a:t>재난 정보</a:t>
            </a:r>
            <a:endParaRPr lang="en-US" altLang="ko-KR" sz="4000" dirty="0">
              <a:solidFill>
                <a:srgbClr val="7030A0"/>
              </a:solidFill>
              <a:ea typeface="Arita Dotum Bold"/>
            </a:endParaRPr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CDEB612D-2D3A-A577-BE71-D187325421AA}"/>
              </a:ext>
            </a:extLst>
          </p:cNvPr>
          <p:cNvSpPr txBox="1"/>
          <p:nvPr/>
        </p:nvSpPr>
        <p:spPr>
          <a:xfrm>
            <a:off x="2821042" y="6817273"/>
            <a:ext cx="766091" cy="75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4000" dirty="0">
                <a:solidFill>
                  <a:srgbClr val="7030A0"/>
                </a:solidFill>
                <a:latin typeface="Arita Dotum Bold"/>
              </a:rPr>
              <a:t>3)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3BE50AB2-2ADE-9705-81D1-DA910D73573D}"/>
              </a:ext>
            </a:extLst>
          </p:cNvPr>
          <p:cNvSpPr txBox="1"/>
          <p:nvPr/>
        </p:nvSpPr>
        <p:spPr>
          <a:xfrm>
            <a:off x="2826230" y="7638891"/>
            <a:ext cx="766091" cy="75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4000" dirty="0">
                <a:solidFill>
                  <a:srgbClr val="7030A0"/>
                </a:solidFill>
                <a:latin typeface="Arita Dotum Bold"/>
              </a:rPr>
              <a:t>4)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9375E4B3-E104-994A-3754-4D43B69D4BBB}"/>
              </a:ext>
            </a:extLst>
          </p:cNvPr>
          <p:cNvSpPr txBox="1"/>
          <p:nvPr/>
        </p:nvSpPr>
        <p:spPr>
          <a:xfrm>
            <a:off x="2809346" y="8460159"/>
            <a:ext cx="766091" cy="75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4000" dirty="0">
                <a:solidFill>
                  <a:srgbClr val="7030A0"/>
                </a:solidFill>
                <a:latin typeface="Arita Dotum Bold"/>
              </a:rPr>
              <a:t>5)</a:t>
            </a: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0BB5EF2-87CD-665D-7571-094AACB8AA7E}"/>
              </a:ext>
            </a:extLst>
          </p:cNvPr>
          <p:cNvSpPr txBox="1"/>
          <p:nvPr/>
        </p:nvSpPr>
        <p:spPr>
          <a:xfrm>
            <a:off x="2819400" y="5219700"/>
            <a:ext cx="766091" cy="75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4000" dirty="0">
                <a:solidFill>
                  <a:srgbClr val="7030A0"/>
                </a:solidFill>
                <a:latin typeface="Arita Dotum Bold"/>
              </a:rPr>
              <a:t>1)</a:t>
            </a: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9D020414-362A-EC97-257D-A93636C182C9}"/>
              </a:ext>
            </a:extLst>
          </p:cNvPr>
          <p:cNvSpPr txBox="1"/>
          <p:nvPr/>
        </p:nvSpPr>
        <p:spPr>
          <a:xfrm>
            <a:off x="3685474" y="5565478"/>
            <a:ext cx="12170286" cy="42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7030A0"/>
                </a:solidFill>
                <a:ea typeface="Arita Dotum Bold"/>
              </a:rPr>
              <a:t>메인 화면</a:t>
            </a:r>
            <a:endParaRPr lang="en-US" altLang="ko-KR" sz="4000" dirty="0">
              <a:solidFill>
                <a:srgbClr val="7030A0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4.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지자체별 사고다발지역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TOP3</a:t>
            </a: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A57E84-CB27-31D4-274C-C847713E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12355990" cy="6781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3221E24-777C-0EB1-4850-01493015AF5F}"/>
              </a:ext>
            </a:extLst>
          </p:cNvPr>
          <p:cNvSpPr/>
          <p:nvPr/>
        </p:nvSpPr>
        <p:spPr>
          <a:xfrm>
            <a:off x="1905000" y="7658100"/>
            <a:ext cx="11201400" cy="76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AAE90-0C6E-B647-BB2C-F3A092478E66}"/>
              </a:ext>
            </a:extLst>
          </p:cNvPr>
          <p:cNvSpPr txBox="1"/>
          <p:nvPr/>
        </p:nvSpPr>
        <p:spPr>
          <a:xfrm>
            <a:off x="914400" y="1943100"/>
            <a:ext cx="8686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</a:t>
            </a:r>
            <a:r>
              <a:rPr lang="ko-KR" altLang="en-US" sz="3000" dirty="0">
                <a:solidFill>
                  <a:srgbClr val="FF0000"/>
                </a:solidFill>
              </a:rPr>
              <a:t> </a:t>
            </a:r>
            <a:r>
              <a:rPr lang="ko-KR" altLang="en-US" sz="3000" dirty="0" err="1">
                <a:solidFill>
                  <a:srgbClr val="FF0000"/>
                </a:solidFill>
              </a:rPr>
              <a:t>카카오맵에</a:t>
            </a:r>
            <a:r>
              <a:rPr lang="ko-KR" altLang="en-US" sz="3000" dirty="0">
                <a:solidFill>
                  <a:srgbClr val="FF0000"/>
                </a:solidFill>
              </a:rPr>
              <a:t> 위도</a:t>
            </a:r>
            <a:r>
              <a:rPr lang="en-US" altLang="ko-KR" sz="3000" dirty="0">
                <a:solidFill>
                  <a:srgbClr val="FF0000"/>
                </a:solidFill>
              </a:rPr>
              <a:t>, </a:t>
            </a:r>
            <a:r>
              <a:rPr lang="ko-KR" altLang="en-US" sz="3000" dirty="0">
                <a:solidFill>
                  <a:srgbClr val="FF0000"/>
                </a:solidFill>
              </a:rPr>
              <a:t>경도를 기준으로 마커 표시하기</a:t>
            </a:r>
          </a:p>
        </p:txBody>
      </p:sp>
    </p:spTree>
    <p:extLst>
      <p:ext uri="{BB962C8B-B14F-4D97-AF65-F5344CB8AC3E}">
        <p14:creationId xmlns:p14="http://schemas.microsoft.com/office/powerpoint/2010/main" val="3858155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5.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실시간 교통사고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재난 정보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1)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개발 환경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42B3C7-03DB-F7C5-FAF8-4CA89E79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1" y="3278658"/>
            <a:ext cx="4419600" cy="43486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459520-51C0-A6CA-9CF7-CAADFCBF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278659"/>
            <a:ext cx="4688350" cy="43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92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8">
            <a:extLst>
              <a:ext uri="{FF2B5EF4-FFF2-40B4-BE49-F238E27FC236}">
                <a16:creationId xmlns:a16="http://schemas.microsoft.com/office/drawing/2014/main" id="{D703BC2E-5896-59DD-C543-E2FE8BDC0FB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5.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실시간 교통사고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재난 정보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2)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시연 영상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4" name="실시간 교통사고, 재난정보">
            <a:hlinkClick r:id="" action="ppaction://media"/>
            <a:extLst>
              <a:ext uri="{FF2B5EF4-FFF2-40B4-BE49-F238E27FC236}">
                <a16:creationId xmlns:a16="http://schemas.microsoft.com/office/drawing/2014/main" id="{25F3CCC4-00B5-A8EA-45D5-BA5D0333AB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943100"/>
            <a:ext cx="123444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3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5.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실시간 교통사고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재난 정보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F94F7-CAC5-449C-F0E1-D28A22783497}"/>
              </a:ext>
            </a:extLst>
          </p:cNvPr>
          <p:cNvSpPr txBox="1"/>
          <p:nvPr/>
        </p:nvSpPr>
        <p:spPr>
          <a:xfrm>
            <a:off x="914400" y="1943100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HTML</a:t>
            </a:r>
            <a:r>
              <a:rPr lang="ko-KR" altLang="en-US" sz="3000" dirty="0">
                <a:solidFill>
                  <a:srgbClr val="FF0000"/>
                </a:solidFill>
              </a:rPr>
              <a:t> </a:t>
            </a:r>
            <a:r>
              <a:rPr lang="en-US" altLang="ko-KR" sz="3000" dirty="0">
                <a:solidFill>
                  <a:srgbClr val="FF0000"/>
                </a:solidFill>
              </a:rPr>
              <a:t>XML</a:t>
            </a:r>
            <a:r>
              <a:rPr lang="ko-KR" altLang="en-US" sz="3000" dirty="0">
                <a:solidFill>
                  <a:srgbClr val="FF0000"/>
                </a:solidFill>
              </a:rPr>
              <a:t> 파싱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97D44-C83B-44B8-574B-C2AC1BBA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3700"/>
            <a:ext cx="12400209" cy="4038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4073CD5-E2F8-7A18-40CF-DFDDB4663A96}"/>
              </a:ext>
            </a:extLst>
          </p:cNvPr>
          <p:cNvSpPr/>
          <p:nvPr/>
        </p:nvSpPr>
        <p:spPr>
          <a:xfrm>
            <a:off x="914400" y="3893403"/>
            <a:ext cx="11201400" cy="1295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08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5.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실시간 교통사고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재난 정보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F94F7-CAC5-449C-F0E1-D28A22783497}"/>
              </a:ext>
            </a:extLst>
          </p:cNvPr>
          <p:cNvSpPr txBox="1"/>
          <p:nvPr/>
        </p:nvSpPr>
        <p:spPr>
          <a:xfrm>
            <a:off x="914400" y="1943100"/>
            <a:ext cx="90685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</a:t>
            </a:r>
            <a:r>
              <a:rPr lang="ko-KR" altLang="en-US" sz="3000" dirty="0">
                <a:solidFill>
                  <a:srgbClr val="FF0000"/>
                </a:solidFill>
              </a:rPr>
              <a:t>실시간 교통사고 </a:t>
            </a:r>
            <a:r>
              <a:rPr lang="en-US" altLang="ko-KR" sz="3000" dirty="0">
                <a:solidFill>
                  <a:srgbClr val="FF0000"/>
                </a:solidFill>
              </a:rPr>
              <a:t>/ </a:t>
            </a:r>
            <a:r>
              <a:rPr lang="ko-KR" altLang="en-US" sz="3000" dirty="0">
                <a:solidFill>
                  <a:srgbClr val="FF0000"/>
                </a:solidFill>
              </a:rPr>
              <a:t>재난정보를 가져오는 소스 </a:t>
            </a:r>
            <a:r>
              <a:rPr lang="en-US" altLang="ko-KR" sz="3000" dirty="0">
                <a:solidFill>
                  <a:srgbClr val="FF0000"/>
                </a:solidFill>
              </a:rPr>
              <a:t>( XML)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85158A-848C-E24A-AC9F-1DD1A1DD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1943100"/>
            <a:ext cx="5710535" cy="7696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DDC5EA-E01D-E5A6-B095-E0EB04DE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801898"/>
            <a:ext cx="7296629" cy="68374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F1E4E-EFF2-398D-FE8C-20AEBD9968CF}"/>
              </a:ext>
            </a:extLst>
          </p:cNvPr>
          <p:cNvSpPr/>
          <p:nvPr/>
        </p:nvSpPr>
        <p:spPr>
          <a:xfrm>
            <a:off x="927847" y="3009900"/>
            <a:ext cx="7283181" cy="5791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15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5.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실시간 교통사고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재난 정보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F94F7-CAC5-449C-F0E1-D28A22783497}"/>
              </a:ext>
            </a:extLst>
          </p:cNvPr>
          <p:cNvSpPr txBox="1"/>
          <p:nvPr/>
        </p:nvSpPr>
        <p:spPr>
          <a:xfrm>
            <a:off x="914400" y="1943100"/>
            <a:ext cx="81011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</a:t>
            </a:r>
            <a:r>
              <a:rPr lang="ko-KR" altLang="en-US" sz="3000" dirty="0">
                <a:solidFill>
                  <a:srgbClr val="FF0000"/>
                </a:solidFill>
              </a:rPr>
              <a:t>많은 데이터를 </a:t>
            </a:r>
            <a:r>
              <a:rPr lang="en-US" altLang="ko-KR" sz="3000" dirty="0">
                <a:solidFill>
                  <a:srgbClr val="FF0000"/>
                </a:solidFill>
              </a:rPr>
              <a:t>DTO</a:t>
            </a:r>
            <a:r>
              <a:rPr lang="ko-KR" altLang="en-US" sz="3000" dirty="0">
                <a:solidFill>
                  <a:srgbClr val="FF0000"/>
                </a:solidFill>
              </a:rPr>
              <a:t>에 동적으로 집어넣는 소스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230439-DBA6-F83C-260D-9E09C22A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01898"/>
            <a:ext cx="4495800" cy="68763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5476D4-8C06-E1B2-6805-B8A038B7200F}"/>
              </a:ext>
            </a:extLst>
          </p:cNvPr>
          <p:cNvSpPr txBox="1"/>
          <p:nvPr/>
        </p:nvSpPr>
        <p:spPr>
          <a:xfrm>
            <a:off x="6781800" y="7485102"/>
            <a:ext cx="9601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FF0000"/>
                </a:solidFill>
              </a:rPr>
              <a:t>여기에</a:t>
            </a:r>
            <a:r>
              <a:rPr lang="en-US" altLang="ko-KR" sz="3000" dirty="0">
                <a:solidFill>
                  <a:srgbClr val="FF0000"/>
                </a:solidFill>
              </a:rPr>
              <a:t> </a:t>
            </a:r>
            <a:r>
              <a:rPr lang="ko-KR" altLang="en-US" sz="3000" dirty="0">
                <a:solidFill>
                  <a:srgbClr val="FF0000"/>
                </a:solidFill>
              </a:rPr>
              <a:t>일일이 </a:t>
            </a:r>
            <a:r>
              <a:rPr lang="en-US" altLang="ko-KR" sz="3000" dirty="0">
                <a:solidFill>
                  <a:srgbClr val="FF0000"/>
                </a:solidFill>
              </a:rPr>
              <a:t>Setter</a:t>
            </a:r>
            <a:r>
              <a:rPr lang="ko-KR" altLang="en-US" sz="3000" dirty="0">
                <a:solidFill>
                  <a:srgbClr val="FF0000"/>
                </a:solidFill>
              </a:rPr>
              <a:t>를 작성하는 것은 너무 비효율적임</a:t>
            </a:r>
            <a:r>
              <a:rPr lang="en-US" altLang="ko-KR" sz="3000" dirty="0">
                <a:solidFill>
                  <a:srgbClr val="FF0000"/>
                </a:solidFill>
              </a:rPr>
              <a:t>…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371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5.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실시간 교통사고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재난 정보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F94F7-CAC5-449C-F0E1-D28A22783497}"/>
              </a:ext>
            </a:extLst>
          </p:cNvPr>
          <p:cNvSpPr txBox="1"/>
          <p:nvPr/>
        </p:nvSpPr>
        <p:spPr>
          <a:xfrm>
            <a:off x="914400" y="1943100"/>
            <a:ext cx="81011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</a:t>
            </a:r>
            <a:r>
              <a:rPr lang="ko-KR" altLang="en-US" sz="3000" dirty="0">
                <a:solidFill>
                  <a:srgbClr val="FF0000"/>
                </a:solidFill>
              </a:rPr>
              <a:t>많은 데이터를 </a:t>
            </a:r>
            <a:r>
              <a:rPr lang="en-US" altLang="ko-KR" sz="3000" dirty="0">
                <a:solidFill>
                  <a:srgbClr val="FF0000"/>
                </a:solidFill>
              </a:rPr>
              <a:t>DTO</a:t>
            </a:r>
            <a:r>
              <a:rPr lang="ko-KR" altLang="en-US" sz="3000" dirty="0">
                <a:solidFill>
                  <a:srgbClr val="FF0000"/>
                </a:solidFill>
              </a:rPr>
              <a:t>에 동적으로 집어넣는 소스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85158A-848C-E24A-AC9F-1DD1A1DD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1943100"/>
            <a:ext cx="6324600" cy="77551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DDC5EA-E01D-E5A6-B095-E0EB04DE3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" t="87512" r="-491" b="2458"/>
          <a:stretch/>
        </p:blipFill>
        <p:spPr>
          <a:xfrm>
            <a:off x="914399" y="3245702"/>
            <a:ext cx="8534401" cy="11357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768CAB-B087-EFAA-C99A-B3C4F396F068}"/>
              </a:ext>
            </a:extLst>
          </p:cNvPr>
          <p:cNvSpPr/>
          <p:nvPr/>
        </p:nvSpPr>
        <p:spPr>
          <a:xfrm>
            <a:off x="3962400" y="3390900"/>
            <a:ext cx="5224182" cy="5478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0ADF0B2-DE3A-49CA-C98D-59B898D1FCE0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6553200" y="3009899"/>
            <a:ext cx="1524001" cy="4267200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F4C769-2D57-D376-ACD7-17C8670836D3}"/>
              </a:ext>
            </a:extLst>
          </p:cNvPr>
          <p:cNvSpPr/>
          <p:nvPr/>
        </p:nvSpPr>
        <p:spPr>
          <a:xfrm>
            <a:off x="10227609" y="3106749"/>
            <a:ext cx="4250391" cy="5478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BA7292-9790-98A7-03A9-05EA068ABAA5}"/>
              </a:ext>
            </a:extLst>
          </p:cNvPr>
          <p:cNvSpPr/>
          <p:nvPr/>
        </p:nvSpPr>
        <p:spPr>
          <a:xfrm>
            <a:off x="9677400" y="1943100"/>
            <a:ext cx="5943600" cy="426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CB0937-1917-CB0B-E51C-415C6C1D84CD}"/>
              </a:ext>
            </a:extLst>
          </p:cNvPr>
          <p:cNvSpPr/>
          <p:nvPr/>
        </p:nvSpPr>
        <p:spPr>
          <a:xfrm>
            <a:off x="10227608" y="4599273"/>
            <a:ext cx="5698191" cy="44304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43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5.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실시간 교통사고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재난 정보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F37CA-CCB6-1090-1BC2-980A0CB1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28900"/>
            <a:ext cx="8229600" cy="70267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221F865-3AC4-A6BD-D172-A7226A7FF271}"/>
              </a:ext>
            </a:extLst>
          </p:cNvPr>
          <p:cNvSpPr/>
          <p:nvPr/>
        </p:nvSpPr>
        <p:spPr>
          <a:xfrm>
            <a:off x="1524000" y="3695700"/>
            <a:ext cx="7315200" cy="457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0A939-263A-0024-D6EA-A5CBD7520C1F}"/>
              </a:ext>
            </a:extLst>
          </p:cNvPr>
          <p:cNvSpPr txBox="1"/>
          <p:nvPr/>
        </p:nvSpPr>
        <p:spPr>
          <a:xfrm>
            <a:off x="914400" y="1943100"/>
            <a:ext cx="84213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</a:t>
            </a:r>
            <a:r>
              <a:rPr lang="ko-KR" altLang="en-US" sz="3000" dirty="0">
                <a:solidFill>
                  <a:srgbClr val="FF0000"/>
                </a:solidFill>
              </a:rPr>
              <a:t>지도 마커</a:t>
            </a:r>
            <a:r>
              <a:rPr lang="en-US" altLang="ko-KR" sz="3000" dirty="0">
                <a:solidFill>
                  <a:srgbClr val="FF0000"/>
                </a:solidFill>
              </a:rPr>
              <a:t>(Marker)</a:t>
            </a:r>
            <a:r>
              <a:rPr lang="ko-KR" altLang="en-US" sz="3000" dirty="0">
                <a:solidFill>
                  <a:srgbClr val="FF0000"/>
                </a:solidFill>
              </a:rPr>
              <a:t>를 클릭할 때 실행하는 이벤트</a:t>
            </a:r>
          </a:p>
        </p:txBody>
      </p:sp>
    </p:spTree>
    <p:extLst>
      <p:ext uri="{BB962C8B-B14F-4D97-AF65-F5344CB8AC3E}">
        <p14:creationId xmlns:p14="http://schemas.microsoft.com/office/powerpoint/2010/main" val="1875298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5.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실시간 교통사고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재난 정보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D54835-3F0B-5940-3278-51D6E66A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36103"/>
            <a:ext cx="10917565" cy="6685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C1D21-B8FD-7829-CAC9-E6B4FD3F5A4A}"/>
              </a:ext>
            </a:extLst>
          </p:cNvPr>
          <p:cNvSpPr txBox="1"/>
          <p:nvPr/>
        </p:nvSpPr>
        <p:spPr>
          <a:xfrm>
            <a:off x="914400" y="1943100"/>
            <a:ext cx="7587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API CCTV</a:t>
            </a:r>
            <a:r>
              <a:rPr lang="ko-KR" altLang="en-US" sz="3000" dirty="0">
                <a:solidFill>
                  <a:srgbClr val="FF0000"/>
                </a:solidFill>
              </a:rPr>
              <a:t> 조회 결과를 가져오는 소스 </a:t>
            </a:r>
            <a:r>
              <a:rPr lang="en-US" altLang="ko-KR" sz="3000" dirty="0">
                <a:solidFill>
                  <a:srgbClr val="FF0000"/>
                </a:solidFill>
              </a:rPr>
              <a:t>(JSON)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56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5.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실시간 교통사고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재난 정보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21B28F-78D8-7038-8AA9-03686E9A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52700"/>
            <a:ext cx="10515600" cy="7120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87AE2-FB85-7353-8233-7EF5764BE56A}"/>
              </a:ext>
            </a:extLst>
          </p:cNvPr>
          <p:cNvSpPr txBox="1"/>
          <p:nvPr/>
        </p:nvSpPr>
        <p:spPr>
          <a:xfrm>
            <a:off x="914400" y="1943100"/>
            <a:ext cx="79562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* </a:t>
            </a:r>
            <a:r>
              <a:rPr lang="ko-KR" altLang="en-US" sz="3000" dirty="0">
                <a:solidFill>
                  <a:srgbClr val="FF0000"/>
                </a:solidFill>
              </a:rPr>
              <a:t>클릭한 곳의 근처 </a:t>
            </a:r>
            <a:r>
              <a:rPr lang="en-US" altLang="ko-KR" sz="3000" dirty="0">
                <a:solidFill>
                  <a:srgbClr val="FF0000"/>
                </a:solidFill>
              </a:rPr>
              <a:t>CCTV </a:t>
            </a:r>
            <a:r>
              <a:rPr lang="ko-KR" altLang="en-US" sz="3000" dirty="0">
                <a:solidFill>
                  <a:srgbClr val="FF0000"/>
                </a:solidFill>
              </a:rPr>
              <a:t>영상을 가져오는 소스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2A9FF5-EE8A-6773-D03F-0B7B726B8187}"/>
              </a:ext>
            </a:extLst>
          </p:cNvPr>
          <p:cNvSpPr/>
          <p:nvPr/>
        </p:nvSpPr>
        <p:spPr>
          <a:xfrm>
            <a:off x="1295400" y="7429500"/>
            <a:ext cx="4572000" cy="1295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49C4AD-8B3E-216B-3AD8-0D488FC97ADB}"/>
              </a:ext>
            </a:extLst>
          </p:cNvPr>
          <p:cNvSpPr/>
          <p:nvPr/>
        </p:nvSpPr>
        <p:spPr>
          <a:xfrm>
            <a:off x="914400" y="9080930"/>
            <a:ext cx="9220200" cy="592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6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05495" y="680809"/>
            <a:ext cx="16439375" cy="1500416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60195" y="571500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주제 </a:t>
            </a:r>
            <a:r>
              <a:rPr lang="en-US" altLang="ko-KR" sz="9000" dirty="0">
                <a:solidFill>
                  <a:srgbClr val="003EA8"/>
                </a:solidFill>
                <a:ea typeface="Arita Dotum Bold"/>
              </a:rPr>
              <a:t>: </a:t>
            </a: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교통사고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AD86EE-A656-C321-44F7-D93F59D32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3619500"/>
            <a:ext cx="7778765" cy="32864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DA314B-98C4-5CB0-E649-453AA8286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2908046"/>
            <a:ext cx="7430537" cy="45345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972495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221824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감사합니다</a:t>
            </a:r>
            <a:r>
              <a:rPr lang="en-US" altLang="ko-KR" sz="9000" dirty="0">
                <a:solidFill>
                  <a:srgbClr val="003EA8"/>
                </a:solidFill>
                <a:ea typeface="Arita Dotum Bold"/>
              </a:rPr>
              <a:t>!!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05495" y="680809"/>
            <a:ext cx="16439375" cy="1500416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60195" y="561975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전체 개발 환경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FD09A8-2BDB-862C-0E69-ABB6215BDCD9}"/>
              </a:ext>
            </a:extLst>
          </p:cNvPr>
          <p:cNvGrpSpPr/>
          <p:nvPr/>
        </p:nvGrpSpPr>
        <p:grpSpPr>
          <a:xfrm>
            <a:off x="1941841" y="5067300"/>
            <a:ext cx="4001759" cy="886015"/>
            <a:chOff x="1243039" y="3559217"/>
            <a:chExt cx="4001759" cy="97414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F17F60-55DC-5FF4-FC71-B7068B23A1E2}"/>
                </a:ext>
              </a:extLst>
            </p:cNvPr>
            <p:cNvGrpSpPr/>
            <p:nvPr/>
          </p:nvGrpSpPr>
          <p:grpSpPr>
            <a:xfrm>
              <a:off x="1243039" y="3662307"/>
              <a:ext cx="3278785" cy="754637"/>
              <a:chOff x="976291" y="4298153"/>
              <a:chExt cx="3278785" cy="75463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A34022-4F46-467E-A356-98149873E72B}"/>
                  </a:ext>
                </a:extLst>
              </p:cNvPr>
              <p:cNvSpPr txBox="1"/>
              <p:nvPr/>
            </p:nvSpPr>
            <p:spPr>
              <a:xfrm>
                <a:off x="1396650" y="4683458"/>
                <a:ext cx="28584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/>
                  <a:t>- Apache Tomcat 9.0.63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C5D4AE-7178-CC3E-8A56-F49257758E7E}"/>
                  </a:ext>
                </a:extLst>
              </p:cNvPr>
              <p:cNvSpPr txBox="1"/>
              <p:nvPr/>
            </p:nvSpPr>
            <p:spPr>
              <a:xfrm>
                <a:off x="976291" y="4298153"/>
                <a:ext cx="1381981" cy="524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spc="300" dirty="0">
                    <a:solidFill>
                      <a:srgbClr val="011343"/>
                    </a:solidFill>
                    <a:latin typeface="Calibri" panose="020F0502020204030204" pitchFamily="34" charset="0"/>
                    <a:ea typeface="G마켓 산스 TTF Medium" panose="02000000000000000000" pitchFamily="2" charset="-127"/>
                    <a:cs typeface="Calibri" panose="020F0502020204030204" pitchFamily="34" charset="0"/>
                  </a:rPr>
                  <a:t>Server</a:t>
                </a:r>
                <a:r>
                  <a:rPr lang="ko-KR" altLang="en-US" sz="2500" b="1" spc="300" dirty="0">
                    <a:solidFill>
                      <a:srgbClr val="011343"/>
                    </a:solidFill>
                    <a:latin typeface="Calibri" panose="020F0502020204030204" pitchFamily="34" charset="0"/>
                    <a:ea typeface="G마켓 산스 TTF Medium" panose="02000000000000000000" pitchFamily="2" charset="-127"/>
                    <a:cs typeface="Calibri" panose="020F0502020204030204" pitchFamily="34" charset="0"/>
                  </a:rPr>
                  <a:t> 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054B9D-A840-351C-E30C-578FE1B4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652" y="3559217"/>
              <a:ext cx="974146" cy="97414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14BF51-8564-FD85-EEC2-9E56E57F4CE9}"/>
              </a:ext>
            </a:extLst>
          </p:cNvPr>
          <p:cNvSpPr/>
          <p:nvPr/>
        </p:nvSpPr>
        <p:spPr>
          <a:xfrm>
            <a:off x="1197621" y="5067300"/>
            <a:ext cx="4963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000" dirty="0">
                <a:ln w="0"/>
                <a:solidFill>
                  <a:srgbClr val="0113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３</a:t>
            </a:r>
            <a:endParaRPr lang="en-US" altLang="ko-KR" sz="6000" b="0" cap="none" spc="0" dirty="0">
              <a:ln w="0"/>
              <a:solidFill>
                <a:srgbClr val="0113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D0E905-8ACA-7038-119B-91BE771BBBCF}"/>
              </a:ext>
            </a:extLst>
          </p:cNvPr>
          <p:cNvGrpSpPr/>
          <p:nvPr/>
        </p:nvGrpSpPr>
        <p:grpSpPr>
          <a:xfrm>
            <a:off x="1981653" y="6210300"/>
            <a:ext cx="9676949" cy="1183353"/>
            <a:chOff x="1322723" y="4389237"/>
            <a:chExt cx="9526988" cy="118335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03A032B-8667-E5B3-8ABB-CBF354F52CEF}"/>
                </a:ext>
              </a:extLst>
            </p:cNvPr>
            <p:cNvGrpSpPr/>
            <p:nvPr/>
          </p:nvGrpSpPr>
          <p:grpSpPr>
            <a:xfrm>
              <a:off x="1322723" y="4486763"/>
              <a:ext cx="5186571" cy="812439"/>
              <a:chOff x="494746" y="4217891"/>
              <a:chExt cx="5186571" cy="81243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194DBA-FB62-EFA7-089F-C85387F88108}"/>
                  </a:ext>
                </a:extLst>
              </p:cNvPr>
              <p:cNvSpPr txBox="1"/>
              <p:nvPr/>
            </p:nvSpPr>
            <p:spPr>
              <a:xfrm>
                <a:off x="869397" y="4660998"/>
                <a:ext cx="4811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/>
                  <a:t>- JAVA, JSP, JavaScript, jQuery, HTML5,</a:t>
                </a:r>
                <a:r>
                  <a:rPr lang="ko-KR" altLang="en-US" dirty="0"/>
                  <a:t>　</a:t>
                </a:r>
                <a:r>
                  <a:rPr lang="en-US" altLang="ko-KR" dirty="0"/>
                  <a:t>CSS</a:t>
                </a:r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6FE2F26-256A-93D4-BC54-E76D40CF7B0C}"/>
                  </a:ext>
                </a:extLst>
              </p:cNvPr>
              <p:cNvSpPr txBox="1"/>
              <p:nvPr/>
            </p:nvSpPr>
            <p:spPr>
              <a:xfrm>
                <a:off x="494746" y="4217891"/>
                <a:ext cx="172499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spc="300" dirty="0">
                    <a:solidFill>
                      <a:srgbClr val="011343"/>
                    </a:solidFill>
                    <a:latin typeface="Calibri" panose="020F0502020204030204" pitchFamily="34" charset="0"/>
                    <a:ea typeface="G마켓 산스 TTF Medium" panose="02000000000000000000" pitchFamily="2" charset="-127"/>
                    <a:cs typeface="Calibri" panose="020F0502020204030204" pitchFamily="34" charset="0"/>
                  </a:rPr>
                  <a:t>Language</a:t>
                </a:r>
                <a:endParaRPr lang="ko-KR" altLang="en-US" sz="2500" b="1" spc="300" dirty="0">
                  <a:solidFill>
                    <a:srgbClr val="011343"/>
                  </a:solidFill>
                  <a:latin typeface="Calibri" panose="020F0502020204030204" pitchFamily="34" charset="0"/>
                  <a:ea typeface="G마켓 산스 TTF Medium" panose="02000000000000000000" pitchFamily="2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D17E9EA-8F60-BFA3-DA2E-7EEDD06FB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2" y="4389237"/>
              <a:ext cx="563052" cy="103113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BE3D8DA-5B72-6C96-0A92-F2C5248E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1933" y="4533363"/>
              <a:ext cx="1677778" cy="91515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AAC360-9480-DFE8-F773-27DC1B71F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0642" y="4409288"/>
              <a:ext cx="1748132" cy="116330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D86619-6BC4-4D18-23E5-4F605707A3D7}"/>
              </a:ext>
            </a:extLst>
          </p:cNvPr>
          <p:cNvGrpSpPr/>
          <p:nvPr/>
        </p:nvGrpSpPr>
        <p:grpSpPr>
          <a:xfrm>
            <a:off x="1969560" y="7809288"/>
            <a:ext cx="4583049" cy="833992"/>
            <a:chOff x="1334708" y="5455755"/>
            <a:chExt cx="4583049" cy="83399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359E3DD-32F1-236E-2723-BFE0B4A5EE32}"/>
                </a:ext>
              </a:extLst>
            </p:cNvPr>
            <p:cNvGrpSpPr/>
            <p:nvPr/>
          </p:nvGrpSpPr>
          <p:grpSpPr>
            <a:xfrm>
              <a:off x="1334708" y="5455755"/>
              <a:ext cx="4583049" cy="750680"/>
              <a:chOff x="515440" y="4235821"/>
              <a:chExt cx="4583049" cy="75068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CE0D96-2665-8BDD-F531-EA267A46116A}"/>
                  </a:ext>
                </a:extLst>
              </p:cNvPr>
              <p:cNvSpPr txBox="1"/>
              <p:nvPr/>
            </p:nvSpPr>
            <p:spPr>
              <a:xfrm>
                <a:off x="908080" y="4617169"/>
                <a:ext cx="4190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/>
                  <a:t>- Oracle 11g</a:t>
                </a:r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827749-8562-82D4-3988-16EBE0969BE2}"/>
                  </a:ext>
                </a:extLst>
              </p:cNvPr>
              <p:cNvSpPr txBox="1"/>
              <p:nvPr/>
            </p:nvSpPr>
            <p:spPr>
              <a:xfrm>
                <a:off x="515440" y="4235821"/>
                <a:ext cx="184044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spc="300" dirty="0">
                    <a:solidFill>
                      <a:srgbClr val="011343"/>
                    </a:solidFill>
                    <a:latin typeface="Calibri" panose="020F0502020204030204" pitchFamily="34" charset="0"/>
                    <a:ea typeface="G마켓 산스 TTF Medium" panose="02000000000000000000" pitchFamily="2" charset="-127"/>
                    <a:cs typeface="Calibri" panose="020F0502020204030204" pitchFamily="34" charset="0"/>
                  </a:rPr>
                  <a:t>DB Server</a:t>
                </a:r>
                <a:endParaRPr lang="ko-KR" altLang="en-US" sz="2500" b="1" spc="300" dirty="0">
                  <a:solidFill>
                    <a:srgbClr val="011343"/>
                  </a:solidFill>
                  <a:latin typeface="Calibri" panose="020F0502020204030204" pitchFamily="34" charset="0"/>
                  <a:ea typeface="G마켓 산스 TTF Medium" panose="02000000000000000000" pitchFamily="2" charset="-127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82A4421-64F7-6F13-099B-BF12F87B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250" y="5515617"/>
              <a:ext cx="2004444" cy="774130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96689B-4331-7E0F-E35E-1F87FF08D37B}"/>
              </a:ext>
            </a:extLst>
          </p:cNvPr>
          <p:cNvSpPr/>
          <p:nvPr/>
        </p:nvSpPr>
        <p:spPr>
          <a:xfrm>
            <a:off x="1143000" y="6350824"/>
            <a:ext cx="4963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000" dirty="0">
                <a:ln w="0"/>
                <a:solidFill>
                  <a:srgbClr val="0113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４</a:t>
            </a:r>
            <a:endParaRPr lang="en-US" altLang="ko-KR" sz="6000" b="0" cap="none" spc="0" dirty="0">
              <a:ln w="0"/>
              <a:solidFill>
                <a:srgbClr val="0113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7FE89F-5B09-CAAD-E47E-C81CF2D4A424}"/>
              </a:ext>
            </a:extLst>
          </p:cNvPr>
          <p:cNvSpPr/>
          <p:nvPr/>
        </p:nvSpPr>
        <p:spPr>
          <a:xfrm>
            <a:off x="1175028" y="7708287"/>
            <a:ext cx="4963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000" dirty="0">
                <a:ln w="0"/>
                <a:solidFill>
                  <a:srgbClr val="0113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５</a:t>
            </a:r>
            <a:endParaRPr lang="en-US" altLang="ko-KR" sz="6000" b="0" cap="none" spc="0" dirty="0">
              <a:ln w="0"/>
              <a:solidFill>
                <a:srgbClr val="0113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96DC8BA-EAEA-E03A-98B2-B61888FAAF12}"/>
              </a:ext>
            </a:extLst>
          </p:cNvPr>
          <p:cNvGrpSpPr/>
          <p:nvPr/>
        </p:nvGrpSpPr>
        <p:grpSpPr>
          <a:xfrm>
            <a:off x="1957706" y="2171700"/>
            <a:ext cx="9745058" cy="1500416"/>
            <a:chOff x="1629911" y="1710646"/>
            <a:chExt cx="6227700" cy="9117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33E2B56-A7EB-9A44-7E3D-B0B9B1343DB3}"/>
                </a:ext>
              </a:extLst>
            </p:cNvPr>
            <p:cNvGrpSpPr/>
            <p:nvPr/>
          </p:nvGrpSpPr>
          <p:grpSpPr>
            <a:xfrm>
              <a:off x="1629911" y="1751050"/>
              <a:ext cx="2060270" cy="664704"/>
              <a:chOff x="418899" y="4235821"/>
              <a:chExt cx="2060270" cy="66470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35C6D3-7BBC-C2E7-7314-86F6B86E5A83}"/>
                  </a:ext>
                </a:extLst>
              </p:cNvPr>
              <p:cNvSpPr txBox="1"/>
              <p:nvPr/>
            </p:nvSpPr>
            <p:spPr>
              <a:xfrm>
                <a:off x="677396" y="4676105"/>
                <a:ext cx="1225386" cy="224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/>
                  <a:t>- Version 3.9.12</a:t>
                </a:r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ACE2D77-6D2E-2F9B-53F1-B1A142BEC898}"/>
                  </a:ext>
                </a:extLst>
              </p:cNvPr>
              <p:cNvSpPr txBox="1"/>
              <p:nvPr/>
            </p:nvSpPr>
            <p:spPr>
              <a:xfrm>
                <a:off x="418899" y="4235821"/>
                <a:ext cx="2060270" cy="289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spc="300" dirty="0">
                    <a:solidFill>
                      <a:srgbClr val="011343"/>
                    </a:solidFill>
                    <a:ea typeface="G마켓 산스 TTF Medium" panose="02000000000000000000" pitchFamily="2" charset="-127"/>
                  </a:rPr>
                  <a:t>Spring Framework</a:t>
                </a:r>
                <a:endParaRPr lang="ko-KR" altLang="en-US" sz="2500" b="1" spc="300" dirty="0">
                  <a:solidFill>
                    <a:srgbClr val="011343"/>
                  </a:solidFill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42423A6-F8ED-3D41-7D0F-DEC9FC55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512" y="1710646"/>
              <a:ext cx="1225386" cy="85470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DDDD536-B2DF-3D49-93C9-25D3FEA60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385" y="1722120"/>
              <a:ext cx="1200313" cy="90023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98D25E6-2AED-3910-DDBD-9D1D5FEF9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236" y="1938891"/>
              <a:ext cx="1857375" cy="37147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9F0E880-6B53-46D1-3502-50B8AFE7A3F1}"/>
              </a:ext>
            </a:extLst>
          </p:cNvPr>
          <p:cNvGrpSpPr/>
          <p:nvPr/>
        </p:nvGrpSpPr>
        <p:grpSpPr>
          <a:xfrm>
            <a:off x="2010113" y="3721169"/>
            <a:ext cx="4530259" cy="1177732"/>
            <a:chOff x="1419859" y="2708763"/>
            <a:chExt cx="3167632" cy="78352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0360CFE-96D3-6680-E172-79FF942A4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527" y="2708763"/>
              <a:ext cx="1148964" cy="699713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67A2CFF-CB70-8970-8BF9-D62903F998A7}"/>
                </a:ext>
              </a:extLst>
            </p:cNvPr>
            <p:cNvGrpSpPr/>
            <p:nvPr/>
          </p:nvGrpSpPr>
          <p:grpSpPr>
            <a:xfrm>
              <a:off x="1419859" y="2713450"/>
              <a:ext cx="3104613" cy="778838"/>
              <a:chOff x="1279075" y="4262293"/>
              <a:chExt cx="3104613" cy="7788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DB5F56-54AB-17CA-F9BE-5AFF7CF1D0D3}"/>
                  </a:ext>
                </a:extLst>
              </p:cNvPr>
              <p:cNvSpPr txBox="1"/>
              <p:nvPr/>
            </p:nvSpPr>
            <p:spPr>
              <a:xfrm>
                <a:off x="1525262" y="4671799"/>
                <a:ext cx="28584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/>
                  <a:t>- Version 11.0.13</a:t>
                </a:r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2A4D10-8ADB-C42E-E028-DA53B1649E38}"/>
                  </a:ext>
                </a:extLst>
              </p:cNvPr>
              <p:cNvSpPr txBox="1"/>
              <p:nvPr/>
            </p:nvSpPr>
            <p:spPr>
              <a:xfrm>
                <a:off x="1279075" y="4262293"/>
                <a:ext cx="614448" cy="317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spc="300" dirty="0">
                    <a:solidFill>
                      <a:srgbClr val="011343"/>
                    </a:solidFill>
                    <a:ea typeface="G마켓 산스 TTF Medium" panose="02000000000000000000" pitchFamily="2" charset="-127"/>
                    <a:cs typeface="Calibri" panose="020F0502020204030204" pitchFamily="34" charset="0"/>
                  </a:rPr>
                  <a:t>JDK</a:t>
                </a:r>
                <a:r>
                  <a:rPr lang="ko-KR" altLang="en-US" sz="2000" b="1" spc="300" dirty="0">
                    <a:solidFill>
                      <a:srgbClr val="011343"/>
                    </a:solidFill>
                    <a:ea typeface="G마켓 산스 TTF Medium" panose="02000000000000000000" pitchFamily="2" charset="-127"/>
                    <a:cs typeface="Calibri" panose="020F0502020204030204" pitchFamily="34" charset="0"/>
                  </a:rPr>
                  <a:t> </a:t>
                </a:r>
              </a:p>
            </p:txBody>
          </p: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9CCA1E-052B-D918-41E5-482610270970}"/>
              </a:ext>
            </a:extLst>
          </p:cNvPr>
          <p:cNvSpPr/>
          <p:nvPr/>
        </p:nvSpPr>
        <p:spPr>
          <a:xfrm>
            <a:off x="1092627" y="2340007"/>
            <a:ext cx="65997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000" b="0" cap="none" spc="0" dirty="0">
                <a:ln w="0"/>
                <a:solidFill>
                  <a:srgbClr val="0113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１</a:t>
            </a:r>
            <a:endParaRPr lang="en-US" altLang="ko-KR" sz="6000" b="0" cap="none" spc="0" dirty="0">
              <a:ln w="0"/>
              <a:solidFill>
                <a:srgbClr val="0113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0E1FB-A2E4-666B-F78D-84ADE6AB65BD}"/>
              </a:ext>
            </a:extLst>
          </p:cNvPr>
          <p:cNvSpPr/>
          <p:nvPr/>
        </p:nvSpPr>
        <p:spPr>
          <a:xfrm>
            <a:off x="1180074" y="3695700"/>
            <a:ext cx="4963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0" cap="none" spc="0" dirty="0">
                <a:ln w="0"/>
                <a:solidFill>
                  <a:srgbClr val="0113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7602E0-73AF-E639-2CE5-CDBFCA4596C4}"/>
              </a:ext>
            </a:extLst>
          </p:cNvPr>
          <p:cNvSpPr txBox="1"/>
          <p:nvPr/>
        </p:nvSpPr>
        <p:spPr>
          <a:xfrm>
            <a:off x="2001248" y="9065750"/>
            <a:ext cx="16563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spc="300" dirty="0">
                <a:solidFill>
                  <a:srgbClr val="011343"/>
                </a:solidFill>
                <a:latin typeface="Calibri" panose="020F0502020204030204" pitchFamily="34" charset="0"/>
                <a:ea typeface="G마켓 산스 TTF Medium" panose="02000000000000000000" pitchFamily="2" charset="-127"/>
                <a:cs typeface="Calibri" panose="020F0502020204030204" pitchFamily="34" charset="0"/>
              </a:rPr>
              <a:t>REST API</a:t>
            </a:r>
            <a:endParaRPr lang="ko-KR" altLang="en-US" sz="2500" b="1" spc="300" dirty="0">
              <a:solidFill>
                <a:srgbClr val="011343"/>
              </a:solidFill>
              <a:latin typeface="Calibri" panose="020F0502020204030204" pitchFamily="34" charset="0"/>
              <a:ea typeface="G마켓 산스 TTF Medium" panose="020000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5B89D93-163C-1CAE-A48F-98E41D9F2B74}"/>
              </a:ext>
            </a:extLst>
          </p:cNvPr>
          <p:cNvSpPr/>
          <p:nvPr/>
        </p:nvSpPr>
        <p:spPr>
          <a:xfrm>
            <a:off x="1175619" y="8964749"/>
            <a:ext cx="4963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0" cap="none" spc="0" dirty="0">
                <a:ln w="0"/>
                <a:solidFill>
                  <a:srgbClr val="0113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1CF2193-8B9A-F5A9-ABE3-4AAFE1B65F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99214" y="8723950"/>
            <a:ext cx="1342138" cy="13808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34D878-1220-CFB2-7D68-EA98E2D9B3B0}"/>
              </a:ext>
            </a:extLst>
          </p:cNvPr>
          <p:cNvSpPr/>
          <p:nvPr/>
        </p:nvSpPr>
        <p:spPr>
          <a:xfrm>
            <a:off x="644814" y="8716934"/>
            <a:ext cx="5298786" cy="1585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1A22639-EC36-D3AA-BA37-469F68CBCE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1448" y="8352039"/>
            <a:ext cx="933580" cy="9431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AB7A235-03DA-1150-5C91-23712CA012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76810" y="9273221"/>
            <a:ext cx="933580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0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903804"/>
            <a:ext cx="15795020" cy="1269294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4537842"/>
            <a:ext cx="15795020" cy="5141985"/>
            <a:chOff x="0" y="0"/>
            <a:chExt cx="5762066" cy="1875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875810"/>
            </a:xfrm>
            <a:custGeom>
              <a:avLst/>
              <a:gdLst/>
              <a:ahLst/>
              <a:cxnLst/>
              <a:rect l="l" t="t" r="r" b="b"/>
              <a:pathLst>
                <a:path w="5762066" h="1875810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개발 화면 소개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31895" y="3374355"/>
            <a:ext cx="1404874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>
                <a:solidFill>
                  <a:srgbClr val="003EA8"/>
                </a:solidFill>
                <a:latin typeface="Arita Dotum Bold"/>
                <a:ea typeface="Arita Dotum Bold"/>
              </a:rPr>
              <a:t>( “</a:t>
            </a:r>
            <a:r>
              <a:rPr lang="ko-KR" altLang="en-US" sz="3200" dirty="0">
                <a:solidFill>
                  <a:srgbClr val="FF0000"/>
                </a:solidFill>
                <a:latin typeface="Arita Dotum Bold"/>
                <a:ea typeface="Arita Dotum Bold"/>
              </a:rPr>
              <a:t>코드 분석</a:t>
            </a:r>
            <a:r>
              <a:rPr lang="en-US" altLang="ko-KR" sz="3200" dirty="0">
                <a:solidFill>
                  <a:srgbClr val="003EA8"/>
                </a:solidFill>
                <a:latin typeface="Arita Dotum Bold"/>
                <a:ea typeface="Arita Dotum Bold"/>
              </a:rPr>
              <a:t>” </a:t>
            </a:r>
            <a:r>
              <a:rPr lang="ko-KR" altLang="en-US" sz="3200" dirty="0">
                <a:solidFill>
                  <a:srgbClr val="003EA8"/>
                </a:solidFill>
                <a:latin typeface="Arita Dotum Bold"/>
                <a:ea typeface="Arita Dotum Bold"/>
              </a:rPr>
              <a:t>은 프로젝트에서 </a:t>
            </a:r>
            <a:r>
              <a:rPr lang="ko-KR" altLang="en-US" sz="3200" dirty="0">
                <a:solidFill>
                  <a:srgbClr val="FF0000"/>
                </a:solidFill>
                <a:latin typeface="Arita Dotum Bold"/>
                <a:ea typeface="Arita Dotum Bold"/>
              </a:rPr>
              <a:t>제일 핵심적인 일부 부분만 작성</a:t>
            </a:r>
            <a:r>
              <a:rPr lang="ko-KR" altLang="en-US" sz="3200" dirty="0">
                <a:solidFill>
                  <a:srgbClr val="003EA8"/>
                </a:solidFill>
                <a:latin typeface="Arita Dotum Bold"/>
                <a:ea typeface="Arita Dotum Bold"/>
              </a:rPr>
              <a:t>하였습니다</a:t>
            </a:r>
            <a:r>
              <a:rPr lang="en-US" altLang="ko-KR" sz="3200" dirty="0">
                <a:solidFill>
                  <a:srgbClr val="003EA8"/>
                </a:solidFill>
                <a:latin typeface="Arita Dotum Bold"/>
                <a:ea typeface="Arita Dotum Bold"/>
              </a:rPr>
              <a:t>. )</a:t>
            </a:r>
            <a:endParaRPr lang="en-US" sz="3000" dirty="0">
              <a:solidFill>
                <a:srgbClr val="FF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04956" y="8064673"/>
            <a:ext cx="529685" cy="529685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22772" y="8064673"/>
            <a:ext cx="529685" cy="52968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463910" y="7958580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4" y="0"/>
                </a:lnTo>
                <a:lnTo>
                  <a:pt x="517454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3625403" y="5777265"/>
            <a:ext cx="2367586" cy="839417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7633736" y="5375265"/>
            <a:ext cx="1637441" cy="1643417"/>
          </a:xfrm>
          <a:custGeom>
            <a:avLst/>
            <a:gdLst/>
            <a:ahLst/>
            <a:cxnLst/>
            <a:rect l="l" t="t" r="r" b="b"/>
            <a:pathLst>
              <a:path w="1637441" h="1643417">
                <a:moveTo>
                  <a:pt x="0" y="0"/>
                </a:moveTo>
                <a:lnTo>
                  <a:pt x="1637441" y="0"/>
                </a:lnTo>
                <a:lnTo>
                  <a:pt x="1637441" y="1643417"/>
                </a:lnTo>
                <a:lnTo>
                  <a:pt x="0" y="1643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2031895" y="7212278"/>
            <a:ext cx="4393894" cy="1382079"/>
          </a:xfrm>
          <a:custGeom>
            <a:avLst/>
            <a:gdLst/>
            <a:ahLst/>
            <a:cxnLst/>
            <a:rect l="l" t="t" r="r" b="b"/>
            <a:pathLst>
              <a:path w="4393894" h="1382079">
                <a:moveTo>
                  <a:pt x="0" y="0"/>
                </a:moveTo>
                <a:lnTo>
                  <a:pt x="4393894" y="0"/>
                </a:lnTo>
                <a:lnTo>
                  <a:pt x="4393894" y="1382079"/>
                </a:lnTo>
                <a:lnTo>
                  <a:pt x="0" y="1382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2031895" y="5620070"/>
            <a:ext cx="4393894" cy="1062523"/>
          </a:xfrm>
          <a:custGeom>
            <a:avLst/>
            <a:gdLst/>
            <a:ahLst/>
            <a:cxnLst/>
            <a:rect l="l" t="t" r="r" b="b"/>
            <a:pathLst>
              <a:path w="4393894" h="1062523">
                <a:moveTo>
                  <a:pt x="0" y="0"/>
                </a:moveTo>
                <a:lnTo>
                  <a:pt x="4393894" y="0"/>
                </a:lnTo>
                <a:lnTo>
                  <a:pt x="4393894" y="1062524"/>
                </a:lnTo>
                <a:lnTo>
                  <a:pt x="0" y="1062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0791337" y="5395948"/>
            <a:ext cx="1446459" cy="1816330"/>
          </a:xfrm>
          <a:custGeom>
            <a:avLst/>
            <a:gdLst/>
            <a:ahLst/>
            <a:cxnLst/>
            <a:rect l="l" t="t" r="r" b="b"/>
            <a:pathLst>
              <a:path w="1446459" h="1816330">
                <a:moveTo>
                  <a:pt x="0" y="0"/>
                </a:moveTo>
                <a:lnTo>
                  <a:pt x="1446459" y="0"/>
                </a:lnTo>
                <a:lnTo>
                  <a:pt x="1446459" y="1816330"/>
                </a:lnTo>
                <a:lnTo>
                  <a:pt x="0" y="1816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0791337" y="7821878"/>
            <a:ext cx="815322" cy="904503"/>
          </a:xfrm>
          <a:custGeom>
            <a:avLst/>
            <a:gdLst/>
            <a:ahLst/>
            <a:cxnLst/>
            <a:rect l="l" t="t" r="r" b="b"/>
            <a:pathLst>
              <a:path w="815322" h="904503">
                <a:moveTo>
                  <a:pt x="0" y="0"/>
                </a:moveTo>
                <a:lnTo>
                  <a:pt x="815323" y="0"/>
                </a:lnTo>
                <a:lnTo>
                  <a:pt x="815323" y="904503"/>
                </a:lnTo>
                <a:lnTo>
                  <a:pt x="0" y="9045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355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3625403" y="7903318"/>
            <a:ext cx="2455232" cy="611576"/>
          </a:xfrm>
          <a:custGeom>
            <a:avLst/>
            <a:gdLst/>
            <a:ahLst/>
            <a:cxnLst/>
            <a:rect l="l" t="t" r="r" b="b"/>
            <a:pathLst>
              <a:path w="2455232" h="611576">
                <a:moveTo>
                  <a:pt x="0" y="0"/>
                </a:moveTo>
                <a:lnTo>
                  <a:pt x="2455232" y="0"/>
                </a:lnTo>
                <a:lnTo>
                  <a:pt x="2455232" y="611576"/>
                </a:lnTo>
                <a:lnTo>
                  <a:pt x="0" y="611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1.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메인 화면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1)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시연 영상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2" name="메인 화면">
            <a:hlinkClick r:id="" action="ppaction://media"/>
            <a:extLst>
              <a:ext uri="{FF2B5EF4-FFF2-40B4-BE49-F238E27FC236}">
                <a16:creationId xmlns:a16="http://schemas.microsoft.com/office/drawing/2014/main" id="{AAAEEFB4-48BA-63C1-C1A6-0FE2D75333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943100"/>
            <a:ext cx="123444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2.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최근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6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개년 교통사고 사상자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부상자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사망자 조회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altLang="ko-KR" sz="3000" dirty="0">
                <a:solidFill>
                  <a:srgbClr val="003EA8"/>
                </a:solidFill>
                <a:ea typeface="Arita Dotum Bold"/>
              </a:rPr>
              <a:t>        1)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개발 환경</a:t>
            </a:r>
            <a:endParaRPr lang="en-US" altLang="ko-KR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C95840-E4F2-E3E0-8D8F-424C678BAF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73" y="6438900"/>
            <a:ext cx="3830327" cy="1384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5E6AD1-1F2F-A9F6-0DF0-31B21C86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278659"/>
            <a:ext cx="2783090" cy="29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최근 6개년 교통사고 부상자, 사상자, 사망자 수 조회">
            <a:hlinkClick r:id="" action="ppaction://media"/>
            <a:extLst>
              <a:ext uri="{FF2B5EF4-FFF2-40B4-BE49-F238E27FC236}">
                <a16:creationId xmlns:a16="http://schemas.microsoft.com/office/drawing/2014/main" id="{4C24FCB7-595A-25CA-DD35-D2D9DAD44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329" y="1945340"/>
            <a:ext cx="12326471" cy="7693960"/>
          </a:xfrm>
          <a:prstGeom prst="rect">
            <a:avLst/>
          </a:prstGeom>
        </p:spPr>
      </p:pic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2.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최근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6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개년 교통사고 사상자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부상자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사망자 조회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2)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시연 영상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8">
            <a:extLst>
              <a:ext uri="{FF2B5EF4-FFF2-40B4-BE49-F238E27FC236}">
                <a16:creationId xmlns:a16="http://schemas.microsoft.com/office/drawing/2014/main" id="{ADBC582C-C08A-B2BB-968A-705E5EA01D27}"/>
              </a:ext>
            </a:extLst>
          </p:cNvPr>
          <p:cNvSpPr txBox="1"/>
          <p:nvPr/>
        </p:nvSpPr>
        <p:spPr>
          <a:xfrm>
            <a:off x="914400" y="419100"/>
            <a:ext cx="16535400" cy="13849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2.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최근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6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개년 교통사고 사상자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부상자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/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사망자 조회</a:t>
            </a:r>
            <a:endParaRPr lang="en-US" altLang="ko-KR" sz="5000" dirty="0">
              <a:solidFill>
                <a:srgbClr val="003EA8"/>
              </a:solidFill>
              <a:ea typeface="Arita Dotum Bold"/>
            </a:endParaRPr>
          </a:p>
          <a:p>
            <a:endParaRPr lang="en-US" altLang="ko-KR" sz="1000" dirty="0">
              <a:solidFill>
                <a:srgbClr val="003EA8"/>
              </a:solidFill>
              <a:ea typeface="Arita Dotum Bold"/>
            </a:endParaRPr>
          </a:p>
          <a:p>
            <a:r>
              <a:rPr lang="en-US" sz="3000" dirty="0">
                <a:solidFill>
                  <a:srgbClr val="003EA8"/>
                </a:solidFill>
                <a:ea typeface="Arita Dotum Bold"/>
              </a:rPr>
              <a:t>        3) </a:t>
            </a:r>
            <a:r>
              <a:rPr lang="ko-KR" altLang="en-US" sz="3000" dirty="0">
                <a:solidFill>
                  <a:srgbClr val="003EA8"/>
                </a:solidFill>
                <a:ea typeface="Arita Dotum Bold"/>
              </a:rPr>
              <a:t>코드 분석</a:t>
            </a:r>
            <a:endParaRPr lang="en-US" sz="3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CBA20-35A3-C721-02D7-E0945A6B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43100"/>
            <a:ext cx="11871262" cy="7696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FBFD8C-9370-AA17-01AD-132DA940624A}"/>
              </a:ext>
            </a:extLst>
          </p:cNvPr>
          <p:cNvSpPr/>
          <p:nvPr/>
        </p:nvSpPr>
        <p:spPr>
          <a:xfrm>
            <a:off x="1295400" y="4381500"/>
            <a:ext cx="11201400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7297B-B248-E2FE-4848-A9E8D16330E8}"/>
              </a:ext>
            </a:extLst>
          </p:cNvPr>
          <p:cNvSpPr/>
          <p:nvPr/>
        </p:nvSpPr>
        <p:spPr>
          <a:xfrm>
            <a:off x="1249331" y="7328647"/>
            <a:ext cx="11201400" cy="20058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59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509</Words>
  <Application>Microsoft Office PowerPoint</Application>
  <PresentationFormat>사용자 지정</PresentationFormat>
  <Paragraphs>130</Paragraphs>
  <Slides>30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Arita Dotum Bold</vt:lpstr>
      <vt:lpstr>맑은 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cp:lastModifiedBy>goott4</cp:lastModifiedBy>
  <cp:revision>85</cp:revision>
  <dcterms:created xsi:type="dcterms:W3CDTF">2006-08-16T00:00:00Z</dcterms:created>
  <dcterms:modified xsi:type="dcterms:W3CDTF">2023-10-05T04:05:49Z</dcterms:modified>
  <dc:identifier>DAFwQt9JGLY</dc:identifier>
</cp:coreProperties>
</file>